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413" r:id="rId3"/>
    <p:sldId id="407" r:id="rId4"/>
    <p:sldId id="364" r:id="rId5"/>
    <p:sldId id="365" r:id="rId6"/>
    <p:sldId id="340" r:id="rId7"/>
    <p:sldId id="395" r:id="rId8"/>
    <p:sldId id="412" r:id="rId9"/>
    <p:sldId id="393" r:id="rId10"/>
    <p:sldId id="335" r:id="rId11"/>
    <p:sldId id="394" r:id="rId12"/>
    <p:sldId id="398" r:id="rId13"/>
    <p:sldId id="338" r:id="rId14"/>
    <p:sldId id="414" r:id="rId15"/>
    <p:sldId id="399" r:id="rId16"/>
    <p:sldId id="336" r:id="rId17"/>
    <p:sldId id="400" r:id="rId18"/>
    <p:sldId id="401" r:id="rId19"/>
    <p:sldId id="337" r:id="rId20"/>
    <p:sldId id="406" r:id="rId21"/>
    <p:sldId id="402" r:id="rId22"/>
    <p:sldId id="339" r:id="rId23"/>
    <p:sldId id="363" r:id="rId24"/>
    <p:sldId id="334" r:id="rId25"/>
    <p:sldId id="333" r:id="rId26"/>
    <p:sldId id="415" r:id="rId27"/>
    <p:sldId id="396" r:id="rId28"/>
    <p:sldId id="397" r:id="rId29"/>
    <p:sldId id="345" r:id="rId30"/>
    <p:sldId id="417" r:id="rId31"/>
    <p:sldId id="418" r:id="rId32"/>
    <p:sldId id="416" r:id="rId33"/>
    <p:sldId id="405" r:id="rId34"/>
    <p:sldId id="349" r:id="rId35"/>
    <p:sldId id="389" r:id="rId36"/>
    <p:sldId id="352" r:id="rId37"/>
    <p:sldId id="392" r:id="rId38"/>
    <p:sldId id="355" r:id="rId39"/>
    <p:sldId id="408" r:id="rId40"/>
    <p:sldId id="411" r:id="rId41"/>
    <p:sldId id="409" r:id="rId42"/>
    <p:sldId id="410" r:id="rId43"/>
    <p:sldId id="419" r:id="rId44"/>
    <p:sldId id="421" r:id="rId45"/>
    <p:sldId id="422" r:id="rId46"/>
    <p:sldId id="423" r:id="rId47"/>
    <p:sldId id="424" r:id="rId48"/>
    <p:sldId id="425" r:id="rId49"/>
    <p:sldId id="426" r:id="rId50"/>
    <p:sldId id="420" r:id="rId51"/>
    <p:sldId id="427" r:id="rId52"/>
    <p:sldId id="428" r:id="rId53"/>
    <p:sldId id="429" r:id="rId54"/>
    <p:sldId id="43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82"/>
    <p:restoredTop sz="94694"/>
  </p:normalViewPr>
  <p:slideViewPr>
    <p:cSldViewPr snapToGrid="0" snapToObjects="1">
      <p:cViewPr varScale="1">
        <p:scale>
          <a:sx n="121" d="100"/>
          <a:sy n="121" d="100"/>
        </p:scale>
        <p:origin x="1352"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7/5/23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date of this publication.</a:t>
            </a:r>
          </a:p>
          <a:p>
            <a:r>
              <a:rPr lang="en-US" dirty="0"/>
              <a:t>“The Net interprets censorship and routes around it?”</a:t>
            </a:r>
          </a:p>
          <a:p>
            <a:pPr marL="171450" indent="-171450">
              <a:buFont typeface="Arial" panose="020B0604020202020204" pitchFamily="34" charset="0"/>
              <a:buChar char="•"/>
            </a:pPr>
            <a:r>
              <a:rPr lang="en-US" dirty="0"/>
              <a:t>What is the context for this statement?</a:t>
            </a:r>
          </a:p>
          <a:p>
            <a:pPr marL="171450" indent="-171450">
              <a:buFont typeface="Arial" panose="020B0604020202020204" pitchFamily="34" charset="0"/>
              <a:buChar char="•"/>
            </a:pPr>
            <a:r>
              <a:rPr lang="en-US" dirty="0"/>
              <a:t>Do you still agree with it?</a:t>
            </a:r>
          </a:p>
          <a:p>
            <a:pPr marL="171450" indent="-171450">
              <a:buFont typeface="Arial" panose="020B0604020202020204" pitchFamily="34" charset="0"/>
              <a:buChar char="•"/>
            </a:pPr>
            <a:r>
              <a:rPr lang="en-US" dirty="0"/>
              <a:t>What do you think is the biggest threat to this statement today?</a:t>
            </a:r>
          </a:p>
          <a:p>
            <a:pPr marL="171450" indent="-171450">
              <a:buFont typeface="Arial" panose="020B0604020202020204" pitchFamily="34" charset="0"/>
              <a:buChar char="•"/>
            </a:pPr>
            <a:r>
              <a:rPr lang="en-US" dirty="0"/>
              <a:t>Reflect on the trajectory of the Internet, from commercial computer networks to the Internet and back again.</a:t>
            </a:r>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416948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16</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37</a:t>
            </a:fld>
            <a:endParaRPr lang="en-US"/>
          </a:p>
        </p:txBody>
      </p:sp>
    </p:spTree>
    <p:extLst>
      <p:ext uri="{BB962C8B-B14F-4D97-AF65-F5344CB8AC3E}">
        <p14:creationId xmlns:p14="http://schemas.microsoft.com/office/powerpoint/2010/main" val="296189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“kicking out” google in 2010 amounted to throttling, making the page load only some of the time (</a:t>
            </a:r>
            <a:r>
              <a:rPr lang="en-US" dirty="0" err="1"/>
              <a:t>e.g</a:t>
            </a:r>
            <a:r>
              <a:rPr lang="en-US" dirty="0"/>
              <a:t>, 75% of the time)</a:t>
            </a:r>
          </a:p>
        </p:txBody>
      </p:sp>
      <p:sp>
        <p:nvSpPr>
          <p:cNvPr id="4" name="Slide Number Placeholder 3"/>
          <p:cNvSpPr>
            <a:spLocks noGrp="1"/>
          </p:cNvSpPr>
          <p:nvPr>
            <p:ph type="sldNum" sz="quarter" idx="5"/>
          </p:nvPr>
        </p:nvSpPr>
        <p:spPr/>
        <p:txBody>
          <a:bodyPr/>
          <a:lstStyle/>
          <a:p>
            <a:fld id="{6D9D9810-7F47-884E-9EC3-518F38176584}" type="slidenum">
              <a:rPr lang="en-US" smtClean="0"/>
              <a:t>44</a:t>
            </a:fld>
            <a:endParaRPr lang="en-US"/>
          </a:p>
        </p:txBody>
      </p:sp>
    </p:spTree>
    <p:extLst>
      <p:ext uri="{BB962C8B-B14F-4D97-AF65-F5344CB8AC3E}">
        <p14:creationId xmlns:p14="http://schemas.microsoft.com/office/powerpoint/2010/main" val="354922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/world/2010/mar/24/china-internet-generation-censorship</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45</a:t>
            </a:fld>
            <a:endParaRPr lang="en-US"/>
          </a:p>
        </p:txBody>
      </p:sp>
    </p:spTree>
    <p:extLst>
      <p:ext uri="{BB962C8B-B14F-4D97-AF65-F5344CB8AC3E}">
        <p14:creationId xmlns:p14="http://schemas.microsoft.com/office/powerpoint/2010/main" val="416646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7/5/23</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7/5/23</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112420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1690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34103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1.2: Implementation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26281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16</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 Network Paths</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7023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
        <p:nvSpPr>
          <p:cNvPr id="2" name="TextBox 1">
            <a:extLst>
              <a:ext uri="{FF2B5EF4-FFF2-40B4-BE49-F238E27FC236}">
                <a16:creationId xmlns:a16="http://schemas.microsoft.com/office/drawing/2014/main" id="{3E01631A-744F-DF4D-81F1-8EDD8A2DCD02}"/>
              </a:ext>
            </a:extLst>
          </p:cNvPr>
          <p:cNvSpPr txBox="1"/>
          <p:nvPr/>
        </p:nvSpPr>
        <p:spPr>
          <a:xfrm>
            <a:off x="2921225" y="394678"/>
            <a:ext cx="3244906" cy="369332"/>
          </a:xfrm>
          <a:prstGeom prst="rect">
            <a:avLst/>
          </a:prstGeom>
          <a:solidFill>
            <a:schemeClr val="bg1">
              <a:lumMod val="75000"/>
            </a:schemeClr>
          </a:solidFill>
        </p:spPr>
        <p:txBody>
          <a:bodyPr wrap="square" rtlCol="0">
            <a:spAutoFit/>
          </a:bodyPr>
          <a:lstStyle/>
          <a:p>
            <a:r>
              <a:rPr lang="en-US" dirty="0"/>
              <a:t>https://</a:t>
            </a:r>
            <a:r>
              <a:rPr lang="en-US" dirty="0" err="1"/>
              <a:t>internetshutdowns.in</a:t>
            </a:r>
            <a:r>
              <a:rPr lang="en-US" dirty="0"/>
              <a:t>/</a:t>
            </a:r>
          </a:p>
        </p:txBody>
      </p:sp>
    </p:spTree>
    <p:extLst>
      <p:ext uri="{BB962C8B-B14F-4D97-AF65-F5344CB8AC3E}">
        <p14:creationId xmlns:p14="http://schemas.microsoft.com/office/powerpoint/2010/main" val="146673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a:p>
            <a:pPr lvl="1"/>
            <a:r>
              <a:rPr lang="en-US" sz="3200" dirty="0"/>
              <a:t>Communications Decency Act (Section 230)</a:t>
            </a:r>
          </a:p>
          <a:p>
            <a:pPr lvl="1"/>
            <a:r>
              <a:rPr lang="en-US" sz="3200" dirty="0"/>
              <a:t>Digital Millennium Copyright Act (Section 512)</a:t>
            </a:r>
          </a:p>
          <a:p>
            <a:pPr lvl="1"/>
            <a:endParaRPr lang="en-US" sz="3200" dirty="0"/>
          </a:p>
        </p:txBody>
      </p:sp>
    </p:spTree>
    <p:extLst>
      <p:ext uri="{BB962C8B-B14F-4D97-AF65-F5344CB8AC3E}">
        <p14:creationId xmlns:p14="http://schemas.microsoft.com/office/powerpoint/2010/main" val="1169390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609600" y="1775555"/>
            <a:ext cx="3983987" cy="4491035"/>
          </a:xfrm>
          <a:solidFill>
            <a:schemeClr val="bg1">
              <a:lumMod val="85000"/>
            </a:schemeClr>
          </a:solidFill>
        </p:spPr>
        <p:txBody>
          <a:bodyPr>
            <a:normAutofit/>
          </a:bodyPr>
          <a:lstStyle/>
          <a:p>
            <a:r>
              <a:rPr lang="en-US" dirty="0">
                <a:solidFill>
                  <a:srgbClr val="C00000"/>
                </a:solidFill>
              </a:rPr>
              <a:t>Censoring oneself for fear of backlash or retribution</a:t>
            </a:r>
          </a:p>
          <a:p>
            <a:endParaRPr lang="en-US" dirty="0">
              <a:solidFill>
                <a:srgbClr val="C00000"/>
              </a:solidFill>
            </a:endParaRPr>
          </a:p>
          <a:p>
            <a:r>
              <a:rPr lang="en-US" dirty="0">
                <a:solidFill>
                  <a:srgbClr val="C00000"/>
                </a:solidFill>
              </a:rPr>
              <a:t>Occurs in many countries</a:t>
            </a:r>
          </a:p>
          <a:p>
            <a:endParaRPr lang="en-US" dirty="0">
              <a:solidFill>
                <a:srgbClr val="C00000"/>
              </a:solidFill>
            </a:endParaRPr>
          </a:p>
          <a:p>
            <a:r>
              <a:rPr lang="en-US" dirty="0">
                <a:solidFill>
                  <a:srgbClr val="C00000"/>
                </a:solidFill>
              </a:rPr>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155132" y="961147"/>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 Copyright, etc.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Fear and 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Many countries have instituted </a:t>
            </a:r>
            <a:r>
              <a:rPr lang="en-US" sz="3200" b="1" dirty="0"/>
              <a:t>bans</a:t>
            </a:r>
            <a:r>
              <a:rPr lang="en-US" sz="3200" dirty="0"/>
              <a:t> on Twitter, YouTube or some other </a:t>
            </a:r>
            <a:r>
              <a:rPr lang="en-US" sz="3200" b="1" dirty="0"/>
              <a:t>online social media </a:t>
            </a:r>
            <a:r>
              <a:rPr lang="en-US" sz="3200" dirty="0"/>
              <a:t>service</a:t>
            </a:r>
          </a:p>
        </p:txBody>
      </p:sp>
      <p:sp>
        <p:nvSpPr>
          <p:cNvPr id="5" name="TextBox 4">
            <a:extLst>
              <a:ext uri="{FF2B5EF4-FFF2-40B4-BE49-F238E27FC236}">
                <a16:creationId xmlns:a16="http://schemas.microsoft.com/office/drawing/2014/main" id="{AACB2033-9D85-864E-A11E-3D696ECEC152}"/>
              </a:ext>
            </a:extLst>
          </p:cNvPr>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296854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1.3: Circumvention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03403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2352782" y="156163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a:t>
            </a:r>
            <a:r>
              <a:rPr lang="en-US" b="1" dirty="0"/>
              <a:t>, the Internet imposes no restrictions. Anybody can start a discussion on any topic and say anything</a:t>
            </a:r>
            <a:r>
              <a:rPr lang="en-US" dirty="0"/>
              <a:t>.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3"/>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24E99-6DE4-354A-ADE4-020F96A0611A}"/>
              </a:ext>
            </a:extLst>
          </p:cNvPr>
          <p:cNvSpPr>
            <a:spLocks noGrp="1"/>
          </p:cNvSpPr>
          <p:nvPr>
            <p:ph type="title"/>
          </p:nvPr>
        </p:nvSpPr>
        <p:spPr/>
        <p:txBody>
          <a:bodyPr/>
          <a:lstStyle/>
          <a:p>
            <a:r>
              <a:rPr lang="en-US" dirty="0"/>
              <a:t>Language-Based Circumvention</a:t>
            </a:r>
          </a:p>
        </p:txBody>
      </p:sp>
      <p:pic>
        <p:nvPicPr>
          <p:cNvPr id="7" name="Picture 6">
            <a:extLst>
              <a:ext uri="{FF2B5EF4-FFF2-40B4-BE49-F238E27FC236}">
                <a16:creationId xmlns:a16="http://schemas.microsoft.com/office/drawing/2014/main" id="{F8233321-D3C5-6445-B7DB-79F97373215E}"/>
              </a:ext>
            </a:extLst>
          </p:cNvPr>
          <p:cNvPicPr>
            <a:picLocks noChangeAspect="1"/>
          </p:cNvPicPr>
          <p:nvPr/>
        </p:nvPicPr>
        <p:blipFill>
          <a:blip r:embed="rId2"/>
          <a:stretch>
            <a:fillRect/>
          </a:stretch>
        </p:blipFill>
        <p:spPr>
          <a:xfrm>
            <a:off x="2385060" y="1840230"/>
            <a:ext cx="6019800" cy="4254500"/>
          </a:xfrm>
          <a:prstGeom prst="rect">
            <a:avLst/>
          </a:prstGeom>
        </p:spPr>
      </p:pic>
      <p:sp>
        <p:nvSpPr>
          <p:cNvPr id="8" name="TextBox 7">
            <a:extLst>
              <a:ext uri="{FF2B5EF4-FFF2-40B4-BE49-F238E27FC236}">
                <a16:creationId xmlns:a16="http://schemas.microsoft.com/office/drawing/2014/main" id="{57BCD08A-AD8A-2A44-B8E1-4D481688A7DD}"/>
              </a:ext>
            </a:extLst>
          </p:cNvPr>
          <p:cNvSpPr txBox="1"/>
          <p:nvPr/>
        </p:nvSpPr>
        <p:spPr>
          <a:xfrm>
            <a:off x="91440" y="6244272"/>
            <a:ext cx="7040880" cy="646331"/>
          </a:xfrm>
          <a:prstGeom prst="rect">
            <a:avLst/>
          </a:prstGeom>
          <a:noFill/>
        </p:spPr>
        <p:txBody>
          <a:bodyPr wrap="square" rtlCol="0">
            <a:spAutoFit/>
          </a:bodyPr>
          <a:lstStyle/>
          <a:p>
            <a:r>
              <a:rPr lang="en-US" dirty="0"/>
              <a:t>Source: Algorithmically Bypassing Censorship on </a:t>
            </a:r>
            <a:r>
              <a:rPr lang="en-US" dirty="0" err="1"/>
              <a:t>Sina</a:t>
            </a:r>
            <a:r>
              <a:rPr lang="en-US" dirty="0"/>
              <a:t> Weibo with Nondeterministic Homophone Substitutions.</a:t>
            </a:r>
          </a:p>
        </p:txBody>
      </p:sp>
    </p:spTree>
    <p:extLst>
      <p:ext uri="{BB962C8B-B14F-4D97-AF65-F5344CB8AC3E}">
        <p14:creationId xmlns:p14="http://schemas.microsoft.com/office/powerpoint/2010/main" val="3005363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8BCD-0768-704E-A1C5-3E2929B1AFAB}"/>
              </a:ext>
            </a:extLst>
          </p:cNvPr>
          <p:cNvSpPr>
            <a:spLocks noGrp="1"/>
          </p:cNvSpPr>
          <p:nvPr>
            <p:ph type="title"/>
          </p:nvPr>
        </p:nvSpPr>
        <p:spPr/>
        <p:txBody>
          <a:bodyPr/>
          <a:lstStyle/>
          <a:p>
            <a:r>
              <a:rPr lang="en-US" dirty="0"/>
              <a:t>Router-Based Circumvention: Decoy Routing</a:t>
            </a:r>
          </a:p>
        </p:txBody>
      </p:sp>
      <p:pic>
        <p:nvPicPr>
          <p:cNvPr id="3" name="Picture 2">
            <a:extLst>
              <a:ext uri="{FF2B5EF4-FFF2-40B4-BE49-F238E27FC236}">
                <a16:creationId xmlns:a16="http://schemas.microsoft.com/office/drawing/2014/main" id="{8471658D-2E2C-3C40-859C-3C48BBC6CE11}"/>
              </a:ext>
            </a:extLst>
          </p:cNvPr>
          <p:cNvPicPr>
            <a:picLocks noChangeAspect="1"/>
          </p:cNvPicPr>
          <p:nvPr/>
        </p:nvPicPr>
        <p:blipFill>
          <a:blip r:embed="rId2"/>
          <a:stretch>
            <a:fillRect/>
          </a:stretch>
        </p:blipFill>
        <p:spPr>
          <a:xfrm>
            <a:off x="1014730" y="2172970"/>
            <a:ext cx="9613900" cy="3263900"/>
          </a:xfrm>
          <a:prstGeom prst="rect">
            <a:avLst/>
          </a:prstGeom>
        </p:spPr>
      </p:pic>
    </p:spTree>
    <p:extLst>
      <p:ext uri="{BB962C8B-B14F-4D97-AF65-F5344CB8AC3E}">
        <p14:creationId xmlns:p14="http://schemas.microsoft.com/office/powerpoint/2010/main" val="3868152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1.4: Trends, From Protocols to Platforms</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282333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D2D3-BB2B-9E45-89AA-00E9FAF0C72A}"/>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3CE03D9B-C8B3-1F4C-8962-DAD101811CDE}"/>
              </a:ext>
            </a:extLst>
          </p:cNvPr>
          <p:cNvSpPr>
            <a:spLocks noGrp="1"/>
          </p:cNvSpPr>
          <p:nvPr>
            <p:ph idx="1"/>
          </p:nvPr>
        </p:nvSpPr>
        <p:spPr/>
        <p:txBody>
          <a:bodyPr>
            <a:normAutofit/>
          </a:bodyPr>
          <a:lstStyle/>
          <a:p>
            <a:r>
              <a:rPr lang="en-US" dirty="0"/>
              <a:t>Syllabus</a:t>
            </a:r>
          </a:p>
          <a:p>
            <a:pPr lvl="1"/>
            <a:r>
              <a:rPr lang="en-US" dirty="0"/>
              <a:t>Readings and preparation</a:t>
            </a:r>
          </a:p>
          <a:p>
            <a:pPr lvl="1"/>
            <a:r>
              <a:rPr lang="en-US" dirty="0"/>
              <a:t>Participation</a:t>
            </a:r>
          </a:p>
          <a:p>
            <a:pPr lvl="1"/>
            <a:r>
              <a:rPr lang="en-US" dirty="0"/>
              <a:t>Quizzes</a:t>
            </a:r>
          </a:p>
          <a:p>
            <a:pPr lvl="1"/>
            <a:r>
              <a:rPr lang="en-US" dirty="0"/>
              <a:t>Research project</a:t>
            </a:r>
          </a:p>
          <a:p>
            <a:pPr lvl="1"/>
            <a:endParaRPr lang="en-US" dirty="0"/>
          </a:p>
          <a:p>
            <a:r>
              <a:rPr lang="en-US" dirty="0"/>
              <a:t>Course Communication</a:t>
            </a:r>
          </a:p>
          <a:p>
            <a:pPr lvl="1"/>
            <a:r>
              <a:rPr lang="en-US" dirty="0"/>
              <a:t>Slack: Synchronous, asynchronous communication</a:t>
            </a:r>
          </a:p>
          <a:p>
            <a:pPr lvl="1"/>
            <a:r>
              <a:rPr lang="en-US" dirty="0"/>
              <a:t>Canvas: Announcements, Readings, Lecture videos</a:t>
            </a:r>
          </a:p>
          <a:p>
            <a:pPr lvl="1"/>
            <a:r>
              <a:rPr lang="en-US" dirty="0"/>
              <a:t>Office Hours: By Appointment (Calendly)</a:t>
            </a:r>
          </a:p>
        </p:txBody>
      </p:sp>
    </p:spTree>
    <p:extLst>
      <p:ext uri="{BB962C8B-B14F-4D97-AF65-F5344CB8AC3E}">
        <p14:creationId xmlns:p14="http://schemas.microsoft.com/office/powerpoint/2010/main" val="1303061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4518-1AAC-4646-89C3-A69E8C8357C0}"/>
              </a:ext>
            </a:extLst>
          </p:cNvPr>
          <p:cNvSpPr>
            <a:spLocks noGrp="1"/>
          </p:cNvSpPr>
          <p:nvPr>
            <p:ph type="title"/>
          </p:nvPr>
        </p:nvSpPr>
        <p:spPr/>
        <p:txBody>
          <a:bodyPr/>
          <a:lstStyle/>
          <a:p>
            <a:r>
              <a:rPr lang="en-US" dirty="0"/>
              <a:t>Rest of Today</a:t>
            </a:r>
          </a:p>
        </p:txBody>
      </p:sp>
      <p:sp>
        <p:nvSpPr>
          <p:cNvPr id="3" name="Content Placeholder 2">
            <a:extLst>
              <a:ext uri="{FF2B5EF4-FFF2-40B4-BE49-F238E27FC236}">
                <a16:creationId xmlns:a16="http://schemas.microsoft.com/office/drawing/2014/main" id="{84C05D66-DA92-8746-AFC6-A6F9A5C81F66}"/>
              </a:ext>
            </a:extLst>
          </p:cNvPr>
          <p:cNvSpPr>
            <a:spLocks noGrp="1"/>
          </p:cNvSpPr>
          <p:nvPr>
            <p:ph idx="1"/>
          </p:nvPr>
        </p:nvSpPr>
        <p:spPr/>
        <p:txBody>
          <a:bodyPr/>
          <a:lstStyle/>
          <a:p>
            <a:r>
              <a:rPr lang="en-US" dirty="0"/>
              <a:t>Class Discussion: Think/Pair/Share</a:t>
            </a:r>
          </a:p>
          <a:p>
            <a:pPr lvl="1"/>
            <a:r>
              <a:rPr lang="en-US" dirty="0"/>
              <a:t>Pair off with a partner in the class</a:t>
            </a:r>
          </a:p>
          <a:p>
            <a:pPr lvl="1"/>
            <a:r>
              <a:rPr lang="en-US" dirty="0"/>
              <a:t>Discuss a tool you are interested in learning about</a:t>
            </a:r>
          </a:p>
          <a:p>
            <a:pPr lvl="1"/>
            <a:r>
              <a:rPr lang="en-US" dirty="0"/>
              <a:t>Think about project ideas</a:t>
            </a:r>
          </a:p>
          <a:p>
            <a:pPr lvl="1"/>
            <a:endParaRPr lang="en-US" dirty="0"/>
          </a:p>
          <a:p>
            <a:r>
              <a:rPr lang="en-US" dirty="0"/>
              <a:t>Class Lab Exercise</a:t>
            </a:r>
          </a:p>
          <a:p>
            <a:pPr lvl="1"/>
            <a:r>
              <a:rPr lang="en-US" dirty="0"/>
              <a:t>Wireshark</a:t>
            </a:r>
          </a:p>
          <a:p>
            <a:pPr lvl="1"/>
            <a:r>
              <a:rPr lang="en-US" dirty="0"/>
              <a:t>Snort/</a:t>
            </a:r>
            <a:r>
              <a:rPr lang="en-US" dirty="0" err="1"/>
              <a:t>IPTables</a:t>
            </a:r>
            <a:endParaRPr lang="en-US" dirty="0"/>
          </a:p>
        </p:txBody>
      </p:sp>
    </p:spTree>
    <p:extLst>
      <p:ext uri="{BB962C8B-B14F-4D97-AF65-F5344CB8AC3E}">
        <p14:creationId xmlns:p14="http://schemas.microsoft.com/office/powerpoint/2010/main" val="624647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1.5: Porous Censorship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5402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F112-382A-B049-BF44-FB5CF1247F4B}"/>
              </a:ext>
            </a:extLst>
          </p:cNvPr>
          <p:cNvSpPr>
            <a:spLocks noGrp="1"/>
          </p:cNvSpPr>
          <p:nvPr>
            <p:ph type="title"/>
          </p:nvPr>
        </p:nvSpPr>
        <p:spPr/>
        <p:txBody>
          <a:bodyPr/>
          <a:lstStyle/>
          <a:p>
            <a:r>
              <a:rPr lang="en-US" dirty="0"/>
              <a:t>Censorship is not always a Ban or Block</a:t>
            </a:r>
          </a:p>
        </p:txBody>
      </p:sp>
      <p:sp>
        <p:nvSpPr>
          <p:cNvPr id="3" name="Content Placeholder 2">
            <a:extLst>
              <a:ext uri="{FF2B5EF4-FFF2-40B4-BE49-F238E27FC236}">
                <a16:creationId xmlns:a16="http://schemas.microsoft.com/office/drawing/2014/main" id="{7D70A378-AADB-CC4D-9E66-22CFF3930F71}"/>
              </a:ext>
            </a:extLst>
          </p:cNvPr>
          <p:cNvSpPr>
            <a:spLocks noGrp="1"/>
          </p:cNvSpPr>
          <p:nvPr>
            <p:ph idx="1"/>
          </p:nvPr>
        </p:nvSpPr>
        <p:spPr>
          <a:xfrm>
            <a:off x="838200" y="1825625"/>
            <a:ext cx="4587240" cy="4351338"/>
          </a:xfrm>
        </p:spPr>
        <p:txBody>
          <a:bodyPr/>
          <a:lstStyle/>
          <a:p>
            <a:r>
              <a:rPr lang="en-US" dirty="0"/>
              <a:t>Most censorship methods implemented by China act not as a ban but as a </a:t>
            </a:r>
            <a:r>
              <a:rPr lang="en-US" i="1" dirty="0"/>
              <a:t>tax</a:t>
            </a:r>
            <a:r>
              <a:rPr lang="en-US" dirty="0"/>
              <a:t> on information.</a:t>
            </a:r>
          </a:p>
          <a:p>
            <a:endParaRPr lang="en-US" dirty="0"/>
          </a:p>
          <a:p>
            <a:r>
              <a:rPr lang="en-US" dirty="0"/>
              <a:t>Users must pay more money (or time) if they want to access censored material.</a:t>
            </a:r>
          </a:p>
          <a:p>
            <a:endParaRPr lang="en-US" dirty="0"/>
          </a:p>
          <a:p>
            <a:endParaRPr lang="en-US" dirty="0"/>
          </a:p>
        </p:txBody>
      </p:sp>
      <p:pic>
        <p:nvPicPr>
          <p:cNvPr id="4" name="Picture 3">
            <a:extLst>
              <a:ext uri="{FF2B5EF4-FFF2-40B4-BE49-F238E27FC236}">
                <a16:creationId xmlns:a16="http://schemas.microsoft.com/office/drawing/2014/main" id="{0B3C01C1-E5FE-EF46-8ADD-9976A1C92D9F}"/>
              </a:ext>
            </a:extLst>
          </p:cNvPr>
          <p:cNvPicPr>
            <a:picLocks noChangeAspect="1"/>
          </p:cNvPicPr>
          <p:nvPr/>
        </p:nvPicPr>
        <p:blipFill>
          <a:blip r:embed="rId3"/>
          <a:stretch>
            <a:fillRect/>
          </a:stretch>
        </p:blipFill>
        <p:spPr>
          <a:xfrm>
            <a:off x="6096000" y="1636713"/>
            <a:ext cx="5535373" cy="4540250"/>
          </a:xfrm>
          <a:prstGeom prst="rect">
            <a:avLst/>
          </a:prstGeom>
        </p:spPr>
      </p:pic>
    </p:spTree>
    <p:extLst>
      <p:ext uri="{BB962C8B-B14F-4D97-AF65-F5344CB8AC3E}">
        <p14:creationId xmlns:p14="http://schemas.microsoft.com/office/powerpoint/2010/main" val="780124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609-7D88-024D-B883-CFCAC64702C3}"/>
              </a:ext>
            </a:extLst>
          </p:cNvPr>
          <p:cNvSpPr>
            <a:spLocks noGrp="1"/>
          </p:cNvSpPr>
          <p:nvPr>
            <p:ph type="title"/>
          </p:nvPr>
        </p:nvSpPr>
        <p:spPr/>
        <p:txBody>
          <a:bodyPr/>
          <a:lstStyle/>
          <a:p>
            <a:r>
              <a:rPr lang="en-US" dirty="0"/>
              <a:t>Keyword Filtering Also Evadable</a:t>
            </a:r>
          </a:p>
        </p:txBody>
      </p:sp>
      <p:sp>
        <p:nvSpPr>
          <p:cNvPr id="3" name="Content Placeholder 2">
            <a:extLst>
              <a:ext uri="{FF2B5EF4-FFF2-40B4-BE49-F238E27FC236}">
                <a16:creationId xmlns:a16="http://schemas.microsoft.com/office/drawing/2014/main" id="{DDC1D7D6-7A6A-0A45-B38D-F5FAE0BCDFCC}"/>
              </a:ext>
            </a:extLst>
          </p:cNvPr>
          <p:cNvSpPr>
            <a:spLocks noGrp="1"/>
          </p:cNvSpPr>
          <p:nvPr>
            <p:ph idx="1"/>
          </p:nvPr>
        </p:nvSpPr>
        <p:spPr>
          <a:xfrm>
            <a:off x="838200" y="1825625"/>
            <a:ext cx="3865880" cy="4351338"/>
          </a:xfrm>
        </p:spPr>
        <p:txBody>
          <a:bodyPr/>
          <a:lstStyle/>
          <a:p>
            <a:r>
              <a:rPr lang="en-US" dirty="0"/>
              <a:t>Citizens using homophones, VPNs, etc. to evade censorship.</a:t>
            </a:r>
          </a:p>
          <a:p>
            <a:r>
              <a:rPr lang="en-US" dirty="0"/>
              <a:t>“Friction”: Censorship is possible to evade, just more difficult.</a:t>
            </a:r>
          </a:p>
        </p:txBody>
      </p:sp>
      <p:pic>
        <p:nvPicPr>
          <p:cNvPr id="4" name="Picture 3">
            <a:extLst>
              <a:ext uri="{FF2B5EF4-FFF2-40B4-BE49-F238E27FC236}">
                <a16:creationId xmlns:a16="http://schemas.microsoft.com/office/drawing/2014/main" id="{E23842AB-3795-704D-A065-7EF43EA9A3C0}"/>
              </a:ext>
            </a:extLst>
          </p:cNvPr>
          <p:cNvPicPr>
            <a:picLocks noChangeAspect="1"/>
          </p:cNvPicPr>
          <p:nvPr/>
        </p:nvPicPr>
        <p:blipFill>
          <a:blip r:embed="rId3"/>
          <a:stretch>
            <a:fillRect/>
          </a:stretch>
        </p:blipFill>
        <p:spPr>
          <a:xfrm>
            <a:off x="6378331" y="1463040"/>
            <a:ext cx="5686334" cy="4927600"/>
          </a:xfrm>
          <a:prstGeom prst="rect">
            <a:avLst/>
          </a:prstGeom>
        </p:spPr>
      </p:pic>
    </p:spTree>
    <p:extLst>
      <p:ext uri="{BB962C8B-B14F-4D97-AF65-F5344CB8AC3E}">
        <p14:creationId xmlns:p14="http://schemas.microsoft.com/office/powerpoint/2010/main" val="390085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DFAB3-D8EC-BE49-BAA9-F18472265A60}"/>
              </a:ext>
            </a:extLst>
          </p:cNvPr>
          <p:cNvSpPr>
            <a:spLocks noGrp="1"/>
          </p:cNvSpPr>
          <p:nvPr>
            <p:ph type="title"/>
          </p:nvPr>
        </p:nvSpPr>
        <p:spPr>
          <a:xfrm>
            <a:off x="838200" y="2103437"/>
            <a:ext cx="10515600" cy="1325563"/>
          </a:xfrm>
        </p:spPr>
        <p:txBody>
          <a:bodyPr>
            <a:normAutofit fontScale="90000"/>
          </a:bodyPr>
          <a:lstStyle/>
          <a:p>
            <a:pPr algn="ctr"/>
            <a:r>
              <a:rPr lang="en-US" dirty="0"/>
              <a:t>Why do governments attempt to control information when these controls are easily circumvented?</a:t>
            </a:r>
          </a:p>
        </p:txBody>
      </p:sp>
    </p:spTree>
    <p:extLst>
      <p:ext uri="{BB962C8B-B14F-4D97-AF65-F5344CB8AC3E}">
        <p14:creationId xmlns:p14="http://schemas.microsoft.com/office/powerpoint/2010/main" val="3578589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6855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CBE2-3727-204B-BCB0-61E30B01BC08}"/>
              </a:ext>
            </a:extLst>
          </p:cNvPr>
          <p:cNvSpPr>
            <a:spLocks noGrp="1"/>
          </p:cNvSpPr>
          <p:nvPr>
            <p:ph type="title"/>
          </p:nvPr>
        </p:nvSpPr>
        <p:spPr/>
        <p:txBody>
          <a:bodyPr>
            <a:normAutofit/>
          </a:bodyPr>
          <a:lstStyle/>
          <a:p>
            <a:r>
              <a:rPr lang="en-US" dirty="0"/>
              <a:t>Small Inconveniences are More Effective than Big Barriers</a:t>
            </a:r>
          </a:p>
        </p:txBody>
      </p:sp>
      <p:sp>
        <p:nvSpPr>
          <p:cNvPr id="3" name="Content Placeholder 2">
            <a:extLst>
              <a:ext uri="{FF2B5EF4-FFF2-40B4-BE49-F238E27FC236}">
                <a16:creationId xmlns:a16="http://schemas.microsoft.com/office/drawing/2014/main" id="{C9835F2F-6AA4-AC4D-9414-2DD0B9BD7EFC}"/>
              </a:ext>
            </a:extLst>
          </p:cNvPr>
          <p:cNvSpPr>
            <a:spLocks noGrp="1"/>
          </p:cNvSpPr>
          <p:nvPr>
            <p:ph idx="1"/>
          </p:nvPr>
        </p:nvSpPr>
        <p:spPr>
          <a:xfrm>
            <a:off x="838200" y="1825625"/>
            <a:ext cx="10515600" cy="3765971"/>
          </a:xfrm>
        </p:spPr>
        <p:txBody>
          <a:bodyPr/>
          <a:lstStyle/>
          <a:p>
            <a:r>
              <a:rPr lang="en-US" dirty="0"/>
              <a:t>It is often made to look like technical failure (e.g., Internet outage, slower speed)</a:t>
            </a:r>
          </a:p>
          <a:p>
            <a:endParaRPr lang="en-US" dirty="0"/>
          </a:p>
          <a:p>
            <a:r>
              <a:rPr lang="en-US"/>
              <a:t>Sometimes it </a:t>
            </a:r>
            <a:r>
              <a:rPr lang="en-US" dirty="0"/>
              <a:t>is hard to definitively identify at all (e.g., search results buried, news story placed on the back pages)</a:t>
            </a:r>
          </a:p>
          <a:p>
            <a:endParaRPr lang="en-US" dirty="0"/>
          </a:p>
          <a:p>
            <a:r>
              <a:rPr lang="en-US" dirty="0"/>
              <a:t>The future of censorship is in the broader lens of information control: The competition for people’s attention.</a:t>
            </a:r>
          </a:p>
        </p:txBody>
      </p:sp>
      <p:sp>
        <p:nvSpPr>
          <p:cNvPr id="4" name="TextBox 3">
            <a:extLst>
              <a:ext uri="{FF2B5EF4-FFF2-40B4-BE49-F238E27FC236}">
                <a16:creationId xmlns:a16="http://schemas.microsoft.com/office/drawing/2014/main" id="{9D4FA073-88E5-2644-A53D-CE6FA94E397E}"/>
              </a:ext>
            </a:extLst>
          </p:cNvPr>
          <p:cNvSpPr txBox="1"/>
          <p:nvPr/>
        </p:nvSpPr>
        <p:spPr>
          <a:xfrm>
            <a:off x="1432290" y="5785805"/>
            <a:ext cx="8391441" cy="461665"/>
          </a:xfrm>
          <a:prstGeom prst="rect">
            <a:avLst/>
          </a:prstGeom>
          <a:solidFill>
            <a:schemeClr val="bg1">
              <a:lumMod val="85000"/>
            </a:schemeClr>
          </a:solidFill>
        </p:spPr>
        <p:txBody>
          <a:bodyPr wrap="square" rtlCol="0">
            <a:spAutoFit/>
          </a:bodyPr>
          <a:lstStyle/>
          <a:p>
            <a:pPr algn="ctr"/>
            <a:r>
              <a:rPr lang="en-US" sz="2400" b="1" dirty="0">
                <a:solidFill>
                  <a:srgbClr val="C00000"/>
                </a:solidFill>
              </a:rPr>
              <a:t>All of these mechanisms give plausible deniability to the censor.</a:t>
            </a:r>
          </a:p>
        </p:txBody>
      </p:sp>
    </p:spTree>
    <p:extLst>
      <p:ext uri="{BB962C8B-B14F-4D97-AF65-F5344CB8AC3E}">
        <p14:creationId xmlns:p14="http://schemas.microsoft.com/office/powerpoint/2010/main" val="3047972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7D8-5AA4-734A-94E1-331174DEE707}"/>
              </a:ext>
            </a:extLst>
          </p:cNvPr>
          <p:cNvSpPr>
            <a:spLocks noGrp="1"/>
          </p:cNvSpPr>
          <p:nvPr>
            <p:ph type="title"/>
          </p:nvPr>
        </p:nvSpPr>
        <p:spPr/>
        <p:txBody>
          <a:bodyPr>
            <a:normAutofit/>
          </a:bodyPr>
          <a:lstStyle/>
          <a:p>
            <a:r>
              <a:rPr lang="en-US" sz="4000" dirty="0"/>
              <a:t>Porous Censorship is Effective </a:t>
            </a:r>
            <a:r>
              <a:rPr lang="en-US" sz="4000" i="1" dirty="0"/>
              <a:t>Because</a:t>
            </a:r>
            <a:r>
              <a:rPr lang="en-US" sz="4000" dirty="0"/>
              <a:t> It has Holes</a:t>
            </a:r>
          </a:p>
        </p:txBody>
      </p:sp>
      <p:sp>
        <p:nvSpPr>
          <p:cNvPr id="3" name="Content Placeholder 2">
            <a:extLst>
              <a:ext uri="{FF2B5EF4-FFF2-40B4-BE49-F238E27FC236}">
                <a16:creationId xmlns:a16="http://schemas.microsoft.com/office/drawing/2014/main" id="{39484960-1565-184B-AC8A-DE7C16BA9DC5}"/>
              </a:ext>
            </a:extLst>
          </p:cNvPr>
          <p:cNvSpPr>
            <a:spLocks noGrp="1"/>
          </p:cNvSpPr>
          <p:nvPr>
            <p:ph idx="1"/>
          </p:nvPr>
        </p:nvSpPr>
        <p:spPr/>
        <p:txBody>
          <a:bodyPr/>
          <a:lstStyle/>
          <a:p>
            <a:r>
              <a:rPr lang="en-US" dirty="0"/>
              <a:t>Direct repression causes backlash.</a:t>
            </a:r>
          </a:p>
          <a:p>
            <a:endParaRPr lang="en-US" dirty="0"/>
          </a:p>
          <a:p>
            <a:r>
              <a:rPr lang="en-US" dirty="0"/>
              <a:t>Inconveniencing the population is often sufficient.</a:t>
            </a:r>
          </a:p>
          <a:p>
            <a:pPr lvl="1"/>
            <a:r>
              <a:rPr lang="en-US" dirty="0"/>
              <a:t>Small costs of access can have significant effects on the majority</a:t>
            </a:r>
          </a:p>
          <a:p>
            <a:pPr lvl="1"/>
            <a:r>
              <a:rPr lang="en-US" dirty="0"/>
              <a:t>“Customized” approaches can be most effective.</a:t>
            </a:r>
          </a:p>
          <a:p>
            <a:pPr lvl="1"/>
            <a:endParaRPr lang="en-US" dirty="0"/>
          </a:p>
          <a:p>
            <a:r>
              <a:rPr lang="en-US" dirty="0"/>
              <a:t>Friction and Flooding work for most.</a:t>
            </a:r>
          </a:p>
          <a:p>
            <a:endParaRPr lang="en-US" dirty="0"/>
          </a:p>
          <a:p>
            <a:r>
              <a:rPr lang="en-US" dirty="0"/>
              <a:t>Fear can be used in cases of more sophisticated citizens/users.</a:t>
            </a:r>
          </a:p>
        </p:txBody>
      </p:sp>
    </p:spTree>
    <p:extLst>
      <p:ext uri="{BB962C8B-B14F-4D97-AF65-F5344CB8AC3E}">
        <p14:creationId xmlns:p14="http://schemas.microsoft.com/office/powerpoint/2010/main" val="3747812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1.6: Beyond Filtering</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822109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9CF-3466-F946-B78B-EB13F6DCB544}"/>
              </a:ext>
            </a:extLst>
          </p:cNvPr>
          <p:cNvSpPr>
            <a:spLocks noGrp="1"/>
          </p:cNvSpPr>
          <p:nvPr>
            <p:ph type="title"/>
          </p:nvPr>
        </p:nvSpPr>
        <p:spPr>
          <a:xfrm>
            <a:off x="648929" y="629266"/>
            <a:ext cx="3505495" cy="1622321"/>
          </a:xfrm>
        </p:spPr>
        <p:txBody>
          <a:bodyPr>
            <a:normAutofit/>
          </a:bodyPr>
          <a:lstStyle/>
          <a:p>
            <a:r>
              <a:rPr lang="en-US" sz="3700"/>
              <a:t>Heavy-Handed Techniques Cause Backlash</a:t>
            </a:r>
          </a:p>
        </p:txBody>
      </p:sp>
      <p:sp>
        <p:nvSpPr>
          <p:cNvPr id="3" name="Content Placeholder 2">
            <a:extLst>
              <a:ext uri="{FF2B5EF4-FFF2-40B4-BE49-F238E27FC236}">
                <a16:creationId xmlns:a16="http://schemas.microsoft.com/office/drawing/2014/main" id="{C34BFAD5-EA6E-1846-BE0B-B74FB8C22381}"/>
              </a:ext>
            </a:extLst>
          </p:cNvPr>
          <p:cNvSpPr>
            <a:spLocks noGrp="1"/>
          </p:cNvSpPr>
          <p:nvPr>
            <p:ph idx="1"/>
          </p:nvPr>
        </p:nvSpPr>
        <p:spPr>
          <a:xfrm>
            <a:off x="648931" y="2438400"/>
            <a:ext cx="3505494" cy="3785419"/>
          </a:xfrm>
        </p:spPr>
        <p:txBody>
          <a:bodyPr>
            <a:normAutofit/>
          </a:bodyPr>
          <a:lstStyle/>
          <a:p>
            <a:r>
              <a:rPr lang="en-US" sz="1700"/>
              <a:t>Inconvience, “tax” on information is effective for most cases.</a:t>
            </a:r>
          </a:p>
          <a:p>
            <a:endParaRPr lang="en-US" sz="1700"/>
          </a:p>
          <a:p>
            <a:r>
              <a:rPr lang="en-US" sz="1700"/>
              <a:t>The future trends of censorship and information control will (continue to) exploit our limited capacity to process information, our limited attention spans.</a:t>
            </a:r>
          </a:p>
          <a:p>
            <a:endParaRPr lang="en-US" sz="1700"/>
          </a:p>
          <a:p>
            <a:r>
              <a:rPr lang="en-US" sz="1700"/>
              <a:t>Modern definition of censorship: </a:t>
            </a:r>
            <a:r>
              <a:rPr lang="en-US" sz="1700" b="1"/>
              <a:t>A tax on access to information.</a:t>
            </a:r>
            <a:endParaRPr lang="en-US" sz="170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626CA3-04FD-504F-9DDE-D93058433609}"/>
              </a:ext>
            </a:extLst>
          </p:cNvPr>
          <p:cNvPicPr>
            <a:picLocks noChangeAspect="1"/>
          </p:cNvPicPr>
          <p:nvPr/>
        </p:nvPicPr>
        <p:blipFill>
          <a:blip r:embed="rId2"/>
          <a:stretch>
            <a:fillRect/>
          </a:stretch>
        </p:blipFill>
        <p:spPr>
          <a:xfrm>
            <a:off x="5405862" y="1674247"/>
            <a:ext cx="6019331" cy="3506260"/>
          </a:xfrm>
          <a:prstGeom prst="rect">
            <a:avLst/>
          </a:prstGeom>
          <a:effectLst/>
        </p:spPr>
      </p:pic>
    </p:spTree>
    <p:extLst>
      <p:ext uri="{BB962C8B-B14F-4D97-AF65-F5344CB8AC3E}">
        <p14:creationId xmlns:p14="http://schemas.microsoft.com/office/powerpoint/2010/main" val="3897310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48-0F5C-124A-96BC-3AF2DDA8931D}"/>
              </a:ext>
            </a:extLst>
          </p:cNvPr>
          <p:cNvSpPr>
            <a:spLocks noGrp="1"/>
          </p:cNvSpPr>
          <p:nvPr>
            <p:ph type="title"/>
          </p:nvPr>
        </p:nvSpPr>
        <p:spPr/>
        <p:txBody>
          <a:bodyPr/>
          <a:lstStyle/>
          <a:p>
            <a:r>
              <a:rPr lang="en-US" dirty="0"/>
              <a:t>Technical Mechanisms for Friction</a:t>
            </a:r>
          </a:p>
        </p:txBody>
      </p:sp>
      <p:sp>
        <p:nvSpPr>
          <p:cNvPr id="3" name="Content Placeholder 2">
            <a:extLst>
              <a:ext uri="{FF2B5EF4-FFF2-40B4-BE49-F238E27FC236}">
                <a16:creationId xmlns:a16="http://schemas.microsoft.com/office/drawing/2014/main" id="{9ACA36A0-3F19-EA45-96D1-0637941E6B5C}"/>
              </a:ext>
            </a:extLst>
          </p:cNvPr>
          <p:cNvSpPr>
            <a:spLocks noGrp="1"/>
          </p:cNvSpPr>
          <p:nvPr>
            <p:ph idx="1"/>
          </p:nvPr>
        </p:nvSpPr>
        <p:spPr/>
        <p:txBody>
          <a:bodyPr/>
          <a:lstStyle/>
          <a:p>
            <a:r>
              <a:rPr lang="en-US" b="1" dirty="0"/>
              <a:t>Porous Firewalls:</a:t>
            </a:r>
            <a:r>
              <a:rPr lang="en-US" dirty="0"/>
              <a:t> VPNs, circumvention software can defeat</a:t>
            </a:r>
          </a:p>
          <a:p>
            <a:endParaRPr lang="en-US" dirty="0"/>
          </a:p>
          <a:p>
            <a:r>
              <a:rPr lang="en-US" b="1" dirty="0"/>
              <a:t>Throttling:</a:t>
            </a:r>
            <a:r>
              <a:rPr lang="en-US" dirty="0"/>
              <a:t> Slowing down the performance of websites</a:t>
            </a:r>
          </a:p>
          <a:p>
            <a:endParaRPr lang="en-US" dirty="0"/>
          </a:p>
          <a:p>
            <a:r>
              <a:rPr lang="en-US" b="1" dirty="0"/>
              <a:t>Manipulation:</a:t>
            </a:r>
            <a:r>
              <a:rPr lang="en-US" dirty="0"/>
              <a:t> Making it difficult to find certain content (e.g., manipulating search results)</a:t>
            </a:r>
          </a:p>
          <a:p>
            <a:endParaRPr lang="en-US" dirty="0"/>
          </a:p>
          <a:p>
            <a:r>
              <a:rPr lang="en-US" b="1" dirty="0"/>
              <a:t>Alternative Services:</a:t>
            </a:r>
            <a:r>
              <a:rPr lang="en-US" dirty="0"/>
              <a:t> Local versions of sites.</a:t>
            </a:r>
          </a:p>
        </p:txBody>
      </p:sp>
    </p:spTree>
    <p:extLst>
      <p:ext uri="{BB962C8B-B14F-4D97-AF65-F5344CB8AC3E}">
        <p14:creationId xmlns:p14="http://schemas.microsoft.com/office/powerpoint/2010/main" val="3334666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4B42-7B93-5A48-8C71-4612248ECC79}"/>
              </a:ext>
            </a:extLst>
          </p:cNvPr>
          <p:cNvSpPr>
            <a:spLocks noGrp="1"/>
          </p:cNvSpPr>
          <p:nvPr>
            <p:ph type="title"/>
          </p:nvPr>
        </p:nvSpPr>
        <p:spPr/>
        <p:txBody>
          <a:bodyPr/>
          <a:lstStyle/>
          <a:p>
            <a:r>
              <a:rPr lang="en-US" dirty="0"/>
              <a:t>Technical Mechanisms for Flooding</a:t>
            </a:r>
          </a:p>
        </p:txBody>
      </p:sp>
      <p:sp>
        <p:nvSpPr>
          <p:cNvPr id="3" name="Content Placeholder 2">
            <a:extLst>
              <a:ext uri="{FF2B5EF4-FFF2-40B4-BE49-F238E27FC236}">
                <a16:creationId xmlns:a16="http://schemas.microsoft.com/office/drawing/2014/main" id="{437FEA60-EC9D-9240-98BE-152EB80E8E2B}"/>
              </a:ext>
            </a:extLst>
          </p:cNvPr>
          <p:cNvSpPr>
            <a:spLocks noGrp="1"/>
          </p:cNvSpPr>
          <p:nvPr>
            <p:ph idx="1"/>
          </p:nvPr>
        </p:nvSpPr>
        <p:spPr>
          <a:xfrm>
            <a:off x="838200" y="1825625"/>
            <a:ext cx="5664200" cy="4351338"/>
          </a:xfrm>
        </p:spPr>
        <p:txBody>
          <a:bodyPr/>
          <a:lstStyle/>
          <a:p>
            <a:r>
              <a:rPr lang="en-US" b="1" dirty="0"/>
              <a:t>Bots:</a:t>
            </a:r>
            <a:r>
              <a:rPr lang="en-US" dirty="0"/>
              <a:t> Accounts to post distracting information (bots could be automated, or even human)</a:t>
            </a:r>
          </a:p>
          <a:p>
            <a:endParaRPr lang="en-US" dirty="0"/>
          </a:p>
          <a:p>
            <a:r>
              <a:rPr lang="en-US" b="1" dirty="0"/>
              <a:t>Propaganda and Disinformation:</a:t>
            </a:r>
          </a:p>
          <a:p>
            <a:pPr lvl="1"/>
            <a:r>
              <a:rPr lang="en-US" dirty="0"/>
              <a:t>Websites that contain false or misleading information</a:t>
            </a:r>
            <a:endParaRPr lang="en-US" b="1" dirty="0"/>
          </a:p>
          <a:p>
            <a:pPr lvl="1"/>
            <a:r>
              <a:rPr lang="en-US" dirty="0"/>
              <a:t>Hijacking of hashtags</a:t>
            </a:r>
          </a:p>
          <a:p>
            <a:pPr lvl="1"/>
            <a:r>
              <a:rPr lang="en-US" dirty="0"/>
              <a:t>…</a:t>
            </a:r>
          </a:p>
        </p:txBody>
      </p:sp>
      <p:pic>
        <p:nvPicPr>
          <p:cNvPr id="5" name="Picture 4">
            <a:extLst>
              <a:ext uri="{FF2B5EF4-FFF2-40B4-BE49-F238E27FC236}">
                <a16:creationId xmlns:a16="http://schemas.microsoft.com/office/drawing/2014/main" id="{D6E421FD-A44A-B84A-B432-863581CECC01}"/>
              </a:ext>
            </a:extLst>
          </p:cNvPr>
          <p:cNvPicPr>
            <a:picLocks noChangeAspect="1"/>
          </p:cNvPicPr>
          <p:nvPr/>
        </p:nvPicPr>
        <p:blipFill>
          <a:blip r:embed="rId2"/>
          <a:stretch>
            <a:fillRect/>
          </a:stretch>
        </p:blipFill>
        <p:spPr>
          <a:xfrm>
            <a:off x="8270060" y="1825625"/>
            <a:ext cx="3666818" cy="2975672"/>
          </a:xfrm>
          <a:prstGeom prst="rect">
            <a:avLst/>
          </a:prstGeom>
        </p:spPr>
      </p:pic>
      <p:grpSp>
        <p:nvGrpSpPr>
          <p:cNvPr id="9" name="Group 8">
            <a:extLst>
              <a:ext uri="{FF2B5EF4-FFF2-40B4-BE49-F238E27FC236}">
                <a16:creationId xmlns:a16="http://schemas.microsoft.com/office/drawing/2014/main" id="{288E2ECA-D24C-3E41-922E-9A70A5F8EF8B}"/>
              </a:ext>
            </a:extLst>
          </p:cNvPr>
          <p:cNvGrpSpPr/>
          <p:nvPr/>
        </p:nvGrpSpPr>
        <p:grpSpPr>
          <a:xfrm>
            <a:off x="5304552" y="4978070"/>
            <a:ext cx="5917925" cy="1580844"/>
            <a:chOff x="255122" y="5084116"/>
            <a:chExt cx="5917925" cy="1580844"/>
          </a:xfrm>
        </p:grpSpPr>
        <p:pic>
          <p:nvPicPr>
            <p:cNvPr id="7" name="Picture 6">
              <a:extLst>
                <a:ext uri="{FF2B5EF4-FFF2-40B4-BE49-F238E27FC236}">
                  <a16:creationId xmlns:a16="http://schemas.microsoft.com/office/drawing/2014/main" id="{36EA9DA9-D1BE-1748-874B-FA64E46939E4}"/>
                </a:ext>
              </a:extLst>
            </p:cNvPr>
            <p:cNvPicPr>
              <a:picLocks noChangeAspect="1"/>
            </p:cNvPicPr>
            <p:nvPr/>
          </p:nvPicPr>
          <p:blipFill>
            <a:blip r:embed="rId3"/>
            <a:stretch>
              <a:fillRect/>
            </a:stretch>
          </p:blipFill>
          <p:spPr>
            <a:xfrm>
              <a:off x="336550" y="5326380"/>
              <a:ext cx="5836497" cy="1338580"/>
            </a:xfrm>
            <a:prstGeom prst="rect">
              <a:avLst/>
            </a:prstGeom>
          </p:spPr>
        </p:pic>
        <p:pic>
          <p:nvPicPr>
            <p:cNvPr id="8" name="Picture 7">
              <a:extLst>
                <a:ext uri="{FF2B5EF4-FFF2-40B4-BE49-F238E27FC236}">
                  <a16:creationId xmlns:a16="http://schemas.microsoft.com/office/drawing/2014/main" id="{185F1F7F-5D30-2F47-97B3-938FAB6689B6}"/>
                </a:ext>
              </a:extLst>
            </p:cNvPr>
            <p:cNvPicPr>
              <a:picLocks noChangeAspect="1"/>
            </p:cNvPicPr>
            <p:nvPr/>
          </p:nvPicPr>
          <p:blipFill>
            <a:blip r:embed="rId4"/>
            <a:stretch>
              <a:fillRect/>
            </a:stretch>
          </p:blipFill>
          <p:spPr>
            <a:xfrm>
              <a:off x="255122" y="5084116"/>
              <a:ext cx="2386478" cy="484527"/>
            </a:xfrm>
            <a:prstGeom prst="rect">
              <a:avLst/>
            </a:prstGeom>
          </p:spPr>
        </p:pic>
      </p:grpSp>
    </p:spTree>
    <p:extLst>
      <p:ext uri="{BB962C8B-B14F-4D97-AF65-F5344CB8AC3E}">
        <p14:creationId xmlns:p14="http://schemas.microsoft.com/office/powerpoint/2010/main" val="1764808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8C6D-AC31-634F-863E-70DA369B7670}"/>
              </a:ext>
            </a:extLst>
          </p:cNvPr>
          <p:cNvSpPr>
            <a:spLocks noGrp="1"/>
          </p:cNvSpPr>
          <p:nvPr>
            <p:ph type="title"/>
          </p:nvPr>
        </p:nvSpPr>
        <p:spPr/>
        <p:txBody>
          <a:bodyPr/>
          <a:lstStyle/>
          <a:p>
            <a:r>
              <a:rPr lang="en-US" dirty="0"/>
              <a:t>Distraction and Misinformation are Tools of Censorship</a:t>
            </a:r>
          </a:p>
        </p:txBody>
      </p:sp>
      <p:sp>
        <p:nvSpPr>
          <p:cNvPr id="3" name="Content Placeholder 2">
            <a:extLst>
              <a:ext uri="{FF2B5EF4-FFF2-40B4-BE49-F238E27FC236}">
                <a16:creationId xmlns:a16="http://schemas.microsoft.com/office/drawing/2014/main" id="{FC9B94EC-0378-3046-954A-362476091941}"/>
              </a:ext>
            </a:extLst>
          </p:cNvPr>
          <p:cNvSpPr>
            <a:spLocks noGrp="1"/>
          </p:cNvSpPr>
          <p:nvPr>
            <p:ph idx="1"/>
          </p:nvPr>
        </p:nvSpPr>
        <p:spPr/>
        <p:txBody>
          <a:bodyPr/>
          <a:lstStyle/>
          <a:p>
            <a:r>
              <a:rPr lang="en-US" dirty="0"/>
              <a:t>Citizens in democracies are vulnerable to these techniques</a:t>
            </a:r>
          </a:p>
          <a:p>
            <a:endParaRPr lang="en-US" dirty="0"/>
          </a:p>
          <a:p>
            <a:r>
              <a:rPr lang="en-US" dirty="0"/>
              <a:t>Attention is limited</a:t>
            </a:r>
          </a:p>
          <a:p>
            <a:endParaRPr lang="en-US" dirty="0"/>
          </a:p>
          <a:p>
            <a:r>
              <a:rPr lang="en-US" dirty="0"/>
              <a:t>When instruments like denial of service are used for political purposes, they become a form of political censorship.</a:t>
            </a:r>
          </a:p>
        </p:txBody>
      </p:sp>
    </p:spTree>
    <p:extLst>
      <p:ext uri="{BB962C8B-B14F-4D97-AF65-F5344CB8AC3E}">
        <p14:creationId xmlns:p14="http://schemas.microsoft.com/office/powerpoint/2010/main" val="243152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5939</TotalTime>
  <Words>1825</Words>
  <Application>Microsoft Macintosh PowerPoint</Application>
  <PresentationFormat>Widescreen</PresentationFormat>
  <Paragraphs>265</Paragraphs>
  <Slides>54</Slides>
  <Notes>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Internet Censorship and Online Speech Chapter 1: Overview</vt:lpstr>
      <vt:lpstr>Internet Censorship and Online Speech Chapter 1.1: Overview</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widespread is Internet censorship?</vt:lpstr>
      <vt:lpstr>PowerPoint Presentation</vt:lpstr>
      <vt:lpstr>Monitoring Censorship</vt:lpstr>
      <vt:lpstr>Internet Censorship and Online Speech Chapter 1.2: Implementation</vt:lpstr>
      <vt:lpstr>How is censorship implemented?</vt:lpstr>
      <vt:lpstr>Conventional Internet Censorship</vt:lpstr>
      <vt:lpstr>Technical Implementation of Censorship</vt:lpstr>
      <vt:lpstr>Technical Points of Control: Network Paths</vt:lpstr>
      <vt:lpstr>Visualizing the Egypt Internet Shutdown</vt:lpstr>
      <vt:lpstr>PowerPoint Presentation</vt:lpstr>
      <vt:lpstr>Non-Technical Forms of Internet Censorship</vt:lpstr>
      <vt:lpstr>Self-Censorship</vt:lpstr>
      <vt:lpstr>Censorship by Laws: Copyright, etc.</vt:lpstr>
      <vt:lpstr>Other Fear and Legal Measures</vt:lpstr>
      <vt:lpstr>Internet Censorship is Widespread</vt:lpstr>
      <vt:lpstr>Internet Censorship and Online Speech Chapter 1.3: Circumvention</vt:lpstr>
      <vt:lpstr>How can censorship be circumvented?</vt:lpstr>
      <vt:lpstr>Technical Circumvention Tools</vt:lpstr>
      <vt:lpstr>BYOI (Bring Your Own Internet)</vt:lpstr>
      <vt:lpstr>Language-Based Circumvention</vt:lpstr>
      <vt:lpstr>Router-Based Circumvention: Decoy Routing</vt:lpstr>
      <vt:lpstr>Internet Censorship and Online Speech Chapter 1.4: Trends, From Protocols to Platforms</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Course Logistics</vt:lpstr>
      <vt:lpstr>Rest of Today</vt:lpstr>
      <vt:lpstr>Internet Censorship and Online Speech Chapter 1.5: Porous Censorship</vt:lpstr>
      <vt:lpstr>Censorship is not always a Ban or Block</vt:lpstr>
      <vt:lpstr>Keyword Filtering Also Evadable</vt:lpstr>
      <vt:lpstr>Why do governments attempt to control information when these controls are easily circumvented?</vt:lpstr>
      <vt:lpstr>Roberts’s Taxonomy of Modern Censorship</vt:lpstr>
      <vt:lpstr>Small Inconveniences are More Effective than Big Barriers</vt:lpstr>
      <vt:lpstr>Porous Censorship is Effective Because It has Holes</vt:lpstr>
      <vt:lpstr>Internet Censorship and Online Speech Chapter 1.6: Beyond Filtering</vt:lpstr>
      <vt:lpstr>Heavy-Handed Techniques Cause Backlash</vt:lpstr>
      <vt:lpstr>Technical Mechanisms for Friction</vt:lpstr>
      <vt:lpstr>Technical Mechanisms for Flooding</vt:lpstr>
      <vt:lpstr>Distraction and Misinformation are Tools of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1: Overview</dc:title>
  <dc:creator>Nick Feamster</dc:creator>
  <cp:lastModifiedBy>Nick Feamster</cp:lastModifiedBy>
  <cp:revision>9</cp:revision>
  <dcterms:created xsi:type="dcterms:W3CDTF">2021-01-15T03:09:55Z</dcterms:created>
  <dcterms:modified xsi:type="dcterms:W3CDTF">2023-07-05T20:16:29Z</dcterms:modified>
</cp:coreProperties>
</file>